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ECF9"/>
          </a:solidFill>
        </a:fill>
      </a:tcStyle>
    </a:wholeTbl>
    <a:band2H>
      <a:tcTxStyle/>
      <a:tcStyle>
        <a:tcBdr/>
        <a:fill>
          <a:solidFill>
            <a:srgbClr val="E9F6FC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EEDF"/>
          </a:solidFill>
        </a:fill>
      </a:tcStyle>
    </a:wholeTbl>
    <a:band2H>
      <a:tcTxStyle/>
      <a:tcStyle>
        <a:tcBdr/>
        <a:fill>
          <a:solidFill>
            <a:srgbClr val="E8F6F0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ECD"/>
          </a:solidFill>
        </a:fill>
      </a:tcStyle>
    </a:wholeTbl>
    <a:band2H>
      <a:tcTxStyle/>
      <a:tcStyle>
        <a:tcBdr/>
        <a:fill>
          <a:solidFill>
            <a:srgbClr val="EEF7E8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2"/>
  </p:normalViewPr>
  <p:slideViewPr>
    <p:cSldViewPr snapToGrid="0" snapToObjects="1">
      <p:cViewPr varScale="1">
        <p:scale>
          <a:sx n="111" d="100"/>
          <a:sy n="111" d="100"/>
        </p:scale>
        <p:origin x="24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tif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Dali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3" name="Shape 2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Tomas</a:t>
            </a:r>
          </a:p>
          <a:p>
            <a:r>
              <a:t>7m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9" name="Shape 2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Dali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4" name="Shape 2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Tomas</a:t>
            </a:r>
          </a:p>
          <a:p>
            <a:r>
              <a:t>8m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5" name="Shape 1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Dali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3" name="Shape 2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Dali</a:t>
            </a:r>
          </a:p>
          <a:p>
            <a:endParaRPr/>
          </a:p>
          <a:p>
            <a:r>
              <a:t>1min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8" name="Shape 2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Sonu</a:t>
            </a:r>
          </a:p>
          <a:p>
            <a:endParaRPr/>
          </a:p>
          <a:p>
            <a:r>
              <a:t>2m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4" name="Shape 2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Sonu</a:t>
            </a:r>
          </a:p>
          <a:p>
            <a:r>
              <a:t>3m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Sonu</a:t>
            </a:r>
          </a:p>
          <a:p>
            <a:r>
              <a:t>4m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5" name="Shape 2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Dali</a:t>
            </a:r>
          </a:p>
          <a:p>
            <a:r>
              <a:t>5min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2" name="Shape 2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Tomas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8" name="Shape 23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Tomas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2"/>
          <p:cNvGrpSpPr/>
          <p:nvPr/>
        </p:nvGrpSpPr>
        <p:grpSpPr>
          <a:xfrm>
            <a:off x="-1" y="-8468"/>
            <a:ext cx="12192002" cy="6866469"/>
            <a:chOff x="0" y="0"/>
            <a:chExt cx="12192000" cy="6866467"/>
          </a:xfrm>
        </p:grpSpPr>
        <p:sp>
          <p:nvSpPr>
            <p:cNvPr id="22" name="Shape 22"/>
            <p:cNvSpPr/>
            <p:nvPr/>
          </p:nvSpPr>
          <p:spPr>
            <a:xfrm>
              <a:off x="-1" y="605"/>
              <a:ext cx="863601" cy="5698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2"/>
                  </a:moveTo>
                  <a:lnTo>
                    <a:pt x="21600" y="0"/>
                  </a:lnTo>
                  <a:lnTo>
                    <a:pt x="21600" y="64"/>
                  </a:lnTo>
                  <a:lnTo>
                    <a:pt x="0" y="21600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chemeClr val="accent1">
                  <a:alpha val="70000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7425267" y="3689879"/>
              <a:ext cx="4763559" cy="3176588"/>
            </a:xfrm>
            <a:prstGeom prst="line">
              <a:avLst/>
            </a:prstGeom>
            <a:noFill/>
            <a:ln w="9525" cap="rnd">
              <a:solidFill>
                <a:schemeClr val="accent1">
                  <a:alpha val="70000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9181476" y="0"/>
              <a:ext cx="300735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9603441" y="0"/>
              <a:ext cx="258856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8932333" y="3056466"/>
              <a:ext cx="3259668" cy="3810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17B0E4">
                <a:alpha val="6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9334500" y="0"/>
              <a:ext cx="2854327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10938999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629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17B0E4">
                <a:alpha val="6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1507067" y="2404534"/>
            <a:ext cx="7766937" cy="164630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 algn="r">
              <a:defRPr sz="5400"/>
            </a:lvl1pPr>
          </a:lstStyle>
          <a:p>
            <a:r>
              <a:t>Click to edit Master title style</a:t>
            </a:r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1507067" y="4050832"/>
            <a:ext cx="7766937" cy="1096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algn="r">
              <a:buClrTx/>
              <a:buSzTx/>
              <a:buFontTx/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t>Click to edit Master subtitle style</a:t>
            </a:r>
          </a:p>
        </p:txBody>
      </p:sp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9" cy="3403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>
              <a:defRPr sz="4400"/>
            </a:lvl1pPr>
          </a:lstStyle>
          <a:p>
            <a:r>
              <a:t>Click to edit Master title style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sz="quarter" idx="1"/>
          </p:nvPr>
        </p:nvSpPr>
        <p:spPr>
          <a:xfrm>
            <a:off x="677335" y="4470400"/>
            <a:ext cx="8596669" cy="15709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 marL="0" indent="0">
              <a:buClrTx/>
              <a:buSzTx/>
              <a:buFontTx/>
              <a:buNone/>
            </a:lvl1pPr>
          </a:lstStyle>
          <a:p>
            <a:r>
              <a:t>Click to edit Master text styles</a:t>
            </a:r>
          </a:p>
        </p:txBody>
      </p:sp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>
              <a:defRPr sz="4400"/>
            </a:lvl1pPr>
          </a:lstStyle>
          <a:p>
            <a:r>
              <a:t>Click to edit Master title style</a:t>
            </a:r>
          </a:p>
        </p:txBody>
      </p:sp>
      <p:sp>
        <p:nvSpPr>
          <p:cNvPr id="124" name="Shape 124"/>
          <p:cNvSpPr>
            <a:spLocks noGrp="1"/>
          </p:cNvSpPr>
          <p:nvPr>
            <p:ph type="body" sz="quarter" idx="1"/>
          </p:nvPr>
        </p:nvSpPr>
        <p:spPr>
          <a:xfrm>
            <a:off x="1366138" y="3632200"/>
            <a:ext cx="7224526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 marL="0" indent="0">
              <a:buClrTx/>
              <a:buSzTx/>
              <a:buFontTx/>
              <a:buNone/>
              <a:defRPr sz="1600">
                <a:solidFill>
                  <a:srgbClr val="808080"/>
                </a:solidFill>
              </a:defRPr>
            </a:lvl1pPr>
          </a:lstStyle>
          <a:p>
            <a:r>
              <a:t>Click to edit Master text styles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3"/>
          </p:nvPr>
        </p:nvSpPr>
        <p:spPr>
          <a:xfrm>
            <a:off x="677334" y="4470399"/>
            <a:ext cx="8596670" cy="1570964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FontTx/>
              <a:buNone/>
            </a:pP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541869" y="469465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9FE0F5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27" name="Shape 127"/>
          <p:cNvSpPr/>
          <p:nvPr/>
        </p:nvSpPr>
        <p:spPr>
          <a:xfrm>
            <a:off x="8893010" y="2565643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9FE0F5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9" cy="25954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>
              <a:defRPr sz="4400"/>
            </a:lvl1pPr>
          </a:lstStyle>
          <a:p>
            <a:r>
              <a:t>Click to edit Master title style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15139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buClrTx/>
              <a:buSzTx/>
              <a:buFontTx/>
              <a:buNone/>
            </a:lvl1pPr>
          </a:lstStyle>
          <a:p>
            <a:r>
              <a:t>Click to edit Master text styles</a:t>
            </a:r>
          </a:p>
        </p:txBody>
      </p:sp>
      <p:sp>
        <p:nvSpPr>
          <p:cNvPr id="137" name="Shape 1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>
              <a:defRPr sz="4400"/>
            </a:lvl1pPr>
          </a:lstStyle>
          <a:p>
            <a:r>
              <a:t>Click to edit Master title style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 marL="0" indent="0">
              <a:buClrTx/>
              <a:buSzTx/>
              <a:buFontTx/>
              <a:buNone/>
              <a:defRPr sz="2400"/>
            </a:lvl1pPr>
          </a:lstStyle>
          <a:p>
            <a:r>
              <a:t>Click to edit Master text styles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sz="quarter" idx="13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541869" y="469465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9FE0F5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48" name="Shape 148"/>
          <p:cNvSpPr/>
          <p:nvPr/>
        </p:nvSpPr>
        <p:spPr>
          <a:xfrm>
            <a:off x="8893010" y="2565643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9FE0F5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49" name="Shape 1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xfrm>
            <a:off x="685798" y="609600"/>
            <a:ext cx="8588204" cy="3022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>
              <a:defRPr sz="4400"/>
            </a:lvl1pPr>
          </a:lstStyle>
          <a:p>
            <a:r>
              <a:t>Click to edit Master title style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 marL="0" indent="0"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lvl1pPr>
          </a:lstStyle>
          <a:p>
            <a:r>
              <a:t>Click to edit Master text styles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3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167" name="Shape 167"/>
          <p:cNvSpPr>
            <a:spLocks noGrp="1"/>
          </p:cNvSpPr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68" name="Shape 1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/>
          </p:cNvSpPr>
          <p:nvPr>
            <p:ph type="title"/>
          </p:nvPr>
        </p:nvSpPr>
        <p:spPr>
          <a:xfrm>
            <a:off x="7967673" y="609598"/>
            <a:ext cx="1304744" cy="525145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/>
          <a:p>
            <a:r>
              <a:t>Click to edit Master title style</a:t>
            </a:r>
          </a:p>
        </p:txBody>
      </p:sp>
      <p:sp>
        <p:nvSpPr>
          <p:cNvPr id="176" name="Shape 176"/>
          <p:cNvSpPr>
            <a:spLocks noGrp="1"/>
          </p:cNvSpPr>
          <p:nvPr>
            <p:ph type="body" idx="1"/>
          </p:nvPr>
        </p:nvSpPr>
        <p:spPr>
          <a:xfrm>
            <a:off x="677335" y="609600"/>
            <a:ext cx="7060150" cy="52514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77" name="Shape 17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43" name="Shape 43"/>
          <p:cNvSpPr>
            <a:spLocks noGrp="1"/>
          </p:cNvSpPr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xfrm>
            <a:off x="677335" y="2700866"/>
            <a:ext cx="8596669" cy="18265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>
              <a:defRPr sz="4000"/>
            </a:lvl1pPr>
          </a:lstStyle>
          <a:p>
            <a:r>
              <a:t>Click to edit Master title style</a:t>
            </a:r>
          </a:p>
        </p:txBody>
      </p:sp>
      <p:sp>
        <p:nvSpPr>
          <p:cNvPr id="52" name="Shape 52"/>
          <p:cNvSpPr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860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buClrTx/>
              <a:buSzTx/>
              <a:buFontTx/>
              <a:buNone/>
              <a:defRPr sz="2000">
                <a:solidFill>
                  <a:srgbClr val="808080"/>
                </a:solidFill>
              </a:defRPr>
            </a:lvl1pPr>
          </a:lstStyle>
          <a:p>
            <a:r>
              <a:t>Click to edit Master text styles</a:t>
            </a:r>
          </a:p>
        </p:txBody>
      </p:sp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61" name="Shape 61"/>
          <p:cNvSpPr>
            <a:spLocks noGrp="1"/>
          </p:cNvSpPr>
          <p:nvPr>
            <p:ph type="body" sz="quarter" idx="1"/>
          </p:nvPr>
        </p:nvSpPr>
        <p:spPr>
          <a:xfrm>
            <a:off x="677333" y="2160589"/>
            <a:ext cx="4184036" cy="388077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2" name="Shape 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70" name="Shape 70"/>
          <p:cNvSpPr>
            <a:spLocks noGrp="1"/>
          </p:cNvSpPr>
          <p:nvPr>
            <p:ph type="body" sz="quarter" idx="1"/>
          </p:nvPr>
        </p:nvSpPr>
        <p:spPr>
          <a:xfrm>
            <a:off x="675744" y="2160983"/>
            <a:ext cx="4185624" cy="57626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 marL="0" indent="0">
              <a:buClrTx/>
              <a:buSzTx/>
              <a:buFontTx/>
              <a:buNone/>
              <a:defRPr sz="2400"/>
            </a:lvl1pPr>
          </a:lstStyle>
          <a:p>
            <a:r>
              <a:t>Click to edit Master text styles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quarter" idx="13"/>
          </p:nvPr>
        </p:nvSpPr>
        <p:spPr>
          <a:xfrm>
            <a:off x="5088382" y="2160983"/>
            <a:ext cx="4185619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z="2400"/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80" name="Shape 8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/>
          </p:cNvSpPr>
          <p:nvPr>
            <p:ph type="title"/>
          </p:nvPr>
        </p:nvSpPr>
        <p:spPr>
          <a:xfrm>
            <a:off x="677333" y="1498603"/>
            <a:ext cx="3854529" cy="127846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>
              <a:defRPr sz="2000"/>
            </a:lvl1pPr>
          </a:lstStyle>
          <a:p>
            <a:r>
              <a:t>Click to edit Master title style</a:t>
            </a:r>
          </a:p>
        </p:txBody>
      </p:sp>
      <p:sp>
        <p:nvSpPr>
          <p:cNvPr id="95" name="Shape 95"/>
          <p:cNvSpPr>
            <a:spLocks noGrp="1"/>
          </p:cNvSpPr>
          <p:nvPr>
            <p:ph type="body" sz="half" idx="1"/>
          </p:nvPr>
        </p:nvSpPr>
        <p:spPr>
          <a:xfrm>
            <a:off x="4760460" y="514923"/>
            <a:ext cx="4513543" cy="55264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96" name="Shape 96"/>
          <p:cNvSpPr>
            <a:spLocks noGrp="1"/>
          </p:cNvSpPr>
          <p:nvPr>
            <p:ph type="body" sz="quarter" idx="13"/>
          </p:nvPr>
        </p:nvSpPr>
        <p:spPr>
          <a:xfrm>
            <a:off x="677334" y="2777069"/>
            <a:ext cx="3854528" cy="258445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  <a:defRPr sz="1400"/>
            </a:pPr>
            <a:endParaRPr/>
          </a:p>
        </p:txBody>
      </p:sp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/>
          </p:cNvSpPr>
          <p:nvPr>
            <p:ph type="title"/>
          </p:nvPr>
        </p:nvSpPr>
        <p:spPr>
          <a:xfrm>
            <a:off x="677333" y="4800600"/>
            <a:ext cx="8596668" cy="5667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>
              <a:defRPr sz="2400"/>
            </a:lvl1pPr>
          </a:lstStyle>
          <a:p>
            <a:r>
              <a:t>Click to edit Master title style</a:t>
            </a:r>
          </a:p>
        </p:txBody>
      </p:sp>
      <p:sp>
        <p:nvSpPr>
          <p:cNvPr id="105" name="Shape 105"/>
          <p:cNvSpPr>
            <a:spLocks noGrp="1"/>
          </p:cNvSpPr>
          <p:nvPr>
            <p:ph type="pic" sz="half" idx="13"/>
          </p:nvPr>
        </p:nvSpPr>
        <p:spPr>
          <a:xfrm>
            <a:off x="677333" y="609600"/>
            <a:ext cx="8596670" cy="384571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6" name="Shape 106"/>
          <p:cNvSpPr>
            <a:spLocks noGrp="1"/>
          </p:cNvSpPr>
          <p:nvPr>
            <p:ph type="body" sz="quarter" idx="1"/>
          </p:nvPr>
        </p:nvSpPr>
        <p:spPr>
          <a:xfrm>
            <a:off x="677333" y="5367337"/>
            <a:ext cx="8596668" cy="6740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buClrTx/>
              <a:buSzTx/>
              <a:buFontTx/>
              <a:buNone/>
              <a:defRPr sz="1200"/>
            </a:lvl1pPr>
          </a:lstStyle>
          <a:p>
            <a:r>
              <a:t>Click to edit Master text styles</a:t>
            </a:r>
          </a:p>
        </p:txBody>
      </p:sp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-1" y="-8468"/>
            <a:ext cx="12192002" cy="6866469"/>
            <a:chOff x="0" y="0"/>
            <a:chExt cx="12192000" cy="6866467"/>
          </a:xfrm>
        </p:grpSpPr>
        <p:sp>
          <p:nvSpPr>
            <p:cNvPr id="2" name="Shape 2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chemeClr val="accent1">
                  <a:alpha val="70000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" name="Shape 3"/>
            <p:cNvSpPr/>
            <p:nvPr/>
          </p:nvSpPr>
          <p:spPr>
            <a:xfrm flipH="1">
              <a:off x="7425267" y="3689879"/>
              <a:ext cx="4763559" cy="3176588"/>
            </a:xfrm>
            <a:prstGeom prst="line">
              <a:avLst/>
            </a:prstGeom>
            <a:noFill/>
            <a:ln w="9525" cap="rnd">
              <a:solidFill>
                <a:schemeClr val="accent1">
                  <a:alpha val="70000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" name="Shape 4"/>
            <p:cNvSpPr/>
            <p:nvPr/>
          </p:nvSpPr>
          <p:spPr>
            <a:xfrm>
              <a:off x="9181476" y="0"/>
              <a:ext cx="300735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" name="Shape 5"/>
            <p:cNvSpPr/>
            <p:nvPr/>
          </p:nvSpPr>
          <p:spPr>
            <a:xfrm>
              <a:off x="9603441" y="0"/>
              <a:ext cx="258856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" name="Shape 6"/>
            <p:cNvSpPr/>
            <p:nvPr/>
          </p:nvSpPr>
          <p:spPr>
            <a:xfrm>
              <a:off x="8932333" y="3056466"/>
              <a:ext cx="3259668" cy="3810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17B0E4">
                <a:alpha val="6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" name="Shape 7"/>
            <p:cNvSpPr/>
            <p:nvPr/>
          </p:nvSpPr>
          <p:spPr>
            <a:xfrm>
              <a:off x="9334500" y="0"/>
              <a:ext cx="2854327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" name="Shape 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" name="Shape 9"/>
            <p:cNvSpPr/>
            <p:nvPr/>
          </p:nvSpPr>
          <p:spPr>
            <a:xfrm>
              <a:off x="10938999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629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17B0E4">
                <a:alpha val="6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-1" y="4021666"/>
              <a:ext cx="448734" cy="2844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endParaRPr/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endParaRPr/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xfrm>
            <a:off x="9049981" y="6114704"/>
            <a:ext cx="224022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4" Type="http://schemas.openxmlformats.org/officeDocument/2006/relationships/image" Target="../media/image7.tif"/><Relationship Id="rId5" Type="http://schemas.openxmlformats.org/officeDocument/2006/relationships/image" Target="../media/image8.t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ctrTitle"/>
          </p:nvPr>
        </p:nvSpPr>
        <p:spPr>
          <a:xfrm>
            <a:off x="226433" y="2119648"/>
            <a:ext cx="9933073" cy="1263354"/>
          </a:xfrm>
          <a:prstGeom prst="rect">
            <a:avLst/>
          </a:prstGeom>
        </p:spPr>
        <p:txBody>
          <a:bodyPr/>
          <a:lstStyle/>
          <a:p>
            <a:r>
              <a:t>Building  evacuation strategies</a:t>
            </a:r>
          </a:p>
        </p:txBody>
      </p:sp>
      <p:sp>
        <p:nvSpPr>
          <p:cNvPr id="187" name="Shape 187"/>
          <p:cNvSpPr>
            <a:spLocks noGrp="1"/>
          </p:cNvSpPr>
          <p:nvPr>
            <p:ph type="subTitle" sz="quarter" idx="1"/>
          </p:nvPr>
        </p:nvSpPr>
        <p:spPr>
          <a:xfrm>
            <a:off x="1507067" y="4050832"/>
            <a:ext cx="7766937" cy="10969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t>Dali, Sonu, Tomas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Challenges encountered…</a:t>
            </a:r>
          </a:p>
        </p:txBody>
      </p:sp>
      <p:sp>
        <p:nvSpPr>
          <p:cNvPr id="241" name="Shape 241"/>
          <p:cNvSpPr>
            <a:spLocks noGrp="1"/>
          </p:cNvSpPr>
          <p:nvPr>
            <p:ph type="body" sz="half" idx="1"/>
          </p:nvPr>
        </p:nvSpPr>
        <p:spPr>
          <a:xfrm>
            <a:off x="534910" y="1626429"/>
            <a:ext cx="8596670" cy="3880774"/>
          </a:xfrm>
          <a:prstGeom prst="rect">
            <a:avLst/>
          </a:prstGeom>
        </p:spPr>
        <p:txBody>
          <a:bodyPr/>
          <a:lstStyle/>
          <a:p>
            <a:pPr>
              <a:defRPr sz="2200"/>
            </a:pPr>
            <a:r>
              <a:rPr dirty="0"/>
              <a:t>Exit congestion constraints </a:t>
            </a:r>
          </a:p>
          <a:p>
            <a:pPr>
              <a:defRPr sz="2200"/>
            </a:pPr>
            <a:r>
              <a:rPr dirty="0"/>
              <a:t>Accounting for anti-parallel movement over edges.</a:t>
            </a:r>
          </a:p>
          <a:p>
            <a:pPr>
              <a:defRPr sz="2200"/>
            </a:pPr>
            <a:r>
              <a:rPr dirty="0"/>
              <a:t>Simulation of real-time movements for all evacuees</a:t>
            </a:r>
          </a:p>
          <a:p>
            <a:pPr>
              <a:defRPr sz="2200"/>
            </a:pPr>
            <a:r>
              <a:rPr dirty="0"/>
              <a:t>Parallelizing recursive portion of </a:t>
            </a:r>
            <a:r>
              <a:rPr dirty="0" smtClean="0"/>
              <a:t>APSP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Visualization</a:t>
            </a:r>
            <a:endParaRPr dirty="0"/>
          </a:p>
        </p:txBody>
      </p:sp>
      <p:sp>
        <p:nvSpPr>
          <p:cNvPr id="246" name="Shape 246"/>
          <p:cNvSpPr>
            <a:spLocks noGrp="1"/>
          </p:cNvSpPr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pic>
        <p:nvPicPr>
          <p:cNvPr id="247" name="image1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322" y="1796533"/>
            <a:ext cx="5964640" cy="39409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5542" y="1796533"/>
            <a:ext cx="5711944" cy="3940923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Conclusions / Lessons Learned</a:t>
            </a:r>
          </a:p>
        </p:txBody>
      </p:sp>
      <p:sp>
        <p:nvSpPr>
          <p:cNvPr id="252" name="Shape 252"/>
          <p:cNvSpPr>
            <a:spLocks noGrp="1"/>
          </p:cNvSpPr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defRPr sz="2200"/>
            </a:pPr>
            <a:r>
              <a:rPr dirty="0"/>
              <a:t>Execution time is critical for this strategy</a:t>
            </a:r>
          </a:p>
          <a:p>
            <a:pPr marL="742950" lvl="1" indent="-285750">
              <a:defRPr sz="2200"/>
            </a:pPr>
            <a:r>
              <a:rPr dirty="0"/>
              <a:t>Parallelism clearly improved performance 25s-&gt;1s</a:t>
            </a:r>
            <a:endParaRPr sz="1600" dirty="0"/>
          </a:p>
          <a:p>
            <a:pPr>
              <a:defRPr sz="2200"/>
            </a:pPr>
            <a:r>
              <a:rPr dirty="0"/>
              <a:t>Execution time would increase with more constraints</a:t>
            </a:r>
          </a:p>
          <a:p>
            <a:pPr marL="742950" lvl="1" indent="-285750">
              <a:defRPr sz="2200"/>
            </a:pPr>
            <a:r>
              <a:rPr lang="en-US" dirty="0" smtClean="0"/>
              <a:t>Anti-parallel</a:t>
            </a:r>
            <a:r>
              <a:rPr dirty="0" smtClean="0"/>
              <a:t> </a:t>
            </a:r>
            <a:r>
              <a:rPr lang="en-US" dirty="0" smtClean="0"/>
              <a:t>movement </a:t>
            </a:r>
            <a:r>
              <a:rPr dirty="0" smtClean="0"/>
              <a:t>constraint</a:t>
            </a:r>
            <a:r>
              <a:rPr lang="en-US" dirty="0" smtClean="0"/>
              <a:t>s</a:t>
            </a:r>
            <a:r>
              <a:rPr dirty="0" smtClean="0"/>
              <a:t>, </a:t>
            </a:r>
            <a:r>
              <a:rPr dirty="0"/>
              <a:t>walking pace, …</a:t>
            </a:r>
          </a:p>
          <a:p>
            <a:pPr>
              <a:defRPr sz="2200"/>
            </a:pPr>
            <a:r>
              <a:rPr dirty="0"/>
              <a:t>Can be used to design the architecture for a new building</a:t>
            </a:r>
          </a:p>
          <a:p>
            <a:pPr marL="742950" lvl="1" indent="-285750">
              <a:defRPr sz="2200"/>
            </a:pPr>
            <a:r>
              <a:rPr dirty="0"/>
              <a:t>Optimize design according to evacuation methods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Motivation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sz="half" idx="1"/>
          </p:nvPr>
        </p:nvSpPr>
        <p:spPr>
          <a:xfrm>
            <a:off x="143247" y="1507728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defRPr sz="2200"/>
            </a:pPr>
            <a:endParaRPr/>
          </a:p>
          <a:p>
            <a:pPr>
              <a:defRPr sz="2200"/>
            </a:pPr>
            <a:r>
              <a:t>Evacuating a large multi-floored structure efficiently is challenging</a:t>
            </a:r>
          </a:p>
          <a:p>
            <a:pPr>
              <a:defRPr sz="2200"/>
            </a:pPr>
            <a:r>
              <a:t>It is vital to find a safe and fast evacuation route for everyone</a:t>
            </a:r>
          </a:p>
        </p:txBody>
      </p:sp>
      <p:pic>
        <p:nvPicPr>
          <p:cNvPr id="193" name="image1.jpg" descr="freedom-tower-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62298" y="882447"/>
            <a:ext cx="2341019" cy="45134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Problem conversion</a:t>
            </a:r>
          </a:p>
        </p:txBody>
      </p:sp>
      <p:sp>
        <p:nvSpPr>
          <p:cNvPr id="198" name="Shape 198"/>
          <p:cNvSpPr>
            <a:spLocks noGrp="1"/>
          </p:cNvSpPr>
          <p:nvPr>
            <p:ph type="body" sz="half" idx="1"/>
          </p:nvPr>
        </p:nvSpPr>
        <p:spPr>
          <a:xfrm>
            <a:off x="677333" y="1629597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defRPr sz="2200"/>
            </a:pPr>
            <a:r>
              <a:t>Convert the floor plan of a building into a graph</a:t>
            </a:r>
          </a:p>
          <a:p>
            <a:pPr>
              <a:defRPr sz="2200"/>
            </a:pPr>
            <a:r>
              <a:t>Nodes represent different locations of people</a:t>
            </a:r>
          </a:p>
          <a:p>
            <a:pPr>
              <a:defRPr sz="2200"/>
            </a:pPr>
            <a:r>
              <a:t>Edges represent distances between nodes (doors, exits, etc…)</a:t>
            </a:r>
          </a:p>
        </p:txBody>
      </p:sp>
      <p:pic>
        <p:nvPicPr>
          <p:cNvPr id="199" name="image2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7333" y="3689365"/>
            <a:ext cx="3458397" cy="253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image3.t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395237" y="3689365"/>
            <a:ext cx="2799122" cy="2609858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Shape 201"/>
          <p:cNvSpPr/>
          <p:nvPr/>
        </p:nvSpPr>
        <p:spPr>
          <a:xfrm>
            <a:off x="3997064" y="4751547"/>
            <a:ext cx="764320" cy="41381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9050" cap="rnd">
            <a:solidFill>
              <a:srgbClr val="4594AE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Approach using Dijkstra’s algorithm</a:t>
            </a:r>
          </a:p>
        </p:txBody>
      </p:sp>
      <p:sp>
        <p:nvSpPr>
          <p:cNvPr id="206" name="Shape 206"/>
          <p:cNvSpPr>
            <a:spLocks noGrp="1"/>
          </p:cNvSpPr>
          <p:nvPr>
            <p:ph type="body" sz="half" idx="1"/>
          </p:nvPr>
        </p:nvSpPr>
        <p:spPr>
          <a:xfrm>
            <a:off x="677333" y="1477194"/>
            <a:ext cx="8596670" cy="3880774"/>
          </a:xfrm>
          <a:prstGeom prst="rect">
            <a:avLst/>
          </a:prstGeom>
        </p:spPr>
        <p:txBody>
          <a:bodyPr/>
          <a:lstStyle/>
          <a:p>
            <a:pPr marL="342899" indent="-342899">
              <a:defRPr sz="2200"/>
            </a:pPr>
            <a:r>
              <a:t>To find </a:t>
            </a:r>
            <a:r>
              <a:rPr b="1"/>
              <a:t>shortest path</a:t>
            </a:r>
            <a:r>
              <a:t> from each</a:t>
            </a:r>
            <a:r>
              <a:rPr b="1"/>
              <a:t> EXIT </a:t>
            </a:r>
            <a:r>
              <a:t>to each Node (occupied by an evacuee)</a:t>
            </a:r>
          </a:p>
          <a:p>
            <a:pPr marL="342899" indent="-342899">
              <a:defRPr sz="2200"/>
            </a:pPr>
            <a:endParaRPr/>
          </a:p>
          <a:p>
            <a:pPr marL="342899" indent="-342899">
              <a:defRPr sz="2200"/>
            </a:pPr>
            <a:r>
              <a:t>Find </a:t>
            </a:r>
            <a:r>
              <a:rPr b="1"/>
              <a:t>nearest</a:t>
            </a:r>
            <a:r>
              <a:t> exit for each Node</a:t>
            </a:r>
          </a:p>
          <a:p>
            <a:pPr marL="342899" indent="-342899">
              <a:defRPr sz="2200"/>
            </a:pPr>
            <a:endParaRPr/>
          </a:p>
          <a:p>
            <a:pPr marL="342899" indent="-342899">
              <a:defRPr sz="2200"/>
            </a:pPr>
            <a:r>
              <a:t>Problem?? :</a:t>
            </a:r>
            <a:r>
              <a:rPr b="1"/>
              <a:t> Congestion</a:t>
            </a:r>
            <a:r>
              <a:t> at exits</a:t>
            </a:r>
            <a:endParaRPr sz="2100"/>
          </a:p>
          <a:p>
            <a:pPr marL="342899" indent="-342899">
              <a:defRPr sz="2200"/>
            </a:pPr>
            <a:endParaRPr sz="2100"/>
          </a:p>
          <a:p>
            <a:pPr marL="342899" indent="-342899">
              <a:defRPr sz="2200" b="1"/>
            </a:pPr>
            <a:r>
              <a:t>Simulated annealing</a:t>
            </a:r>
            <a:r>
              <a:rPr b="0"/>
              <a:t> (optimization strategy) to find the best assignment of exits 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/>
          </p:cNvSpPr>
          <p:nvPr>
            <p:ph type="title"/>
          </p:nvPr>
        </p:nvSpPr>
        <p:spPr>
          <a:xfrm>
            <a:off x="427839" y="419675"/>
            <a:ext cx="8596670" cy="1320803"/>
          </a:xfrm>
          <a:prstGeom prst="rect">
            <a:avLst/>
          </a:prstGeom>
        </p:spPr>
        <p:txBody>
          <a:bodyPr/>
          <a:lstStyle/>
          <a:p>
            <a:r>
              <a:t>Simulated annealing</a:t>
            </a:r>
          </a:p>
        </p:txBody>
      </p:sp>
      <p:sp>
        <p:nvSpPr>
          <p:cNvPr id="211" name="Shape 211"/>
          <p:cNvSpPr>
            <a:spLocks noGrp="1"/>
          </p:cNvSpPr>
          <p:nvPr>
            <p:ph type="body" idx="1"/>
          </p:nvPr>
        </p:nvSpPr>
        <p:spPr>
          <a:xfrm>
            <a:off x="367760" y="1241929"/>
            <a:ext cx="9378124" cy="3880773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To come up with the lowest cost configuration starting with nearest exit configuration</a:t>
            </a:r>
            <a:endParaRPr sz="700"/>
          </a:p>
          <a:p>
            <a:pPr>
              <a:defRPr sz="2400" b="1" i="1"/>
            </a:pPr>
            <a:r>
              <a:t>Cost = Sum of distances from Nodes to exits + penalty for congestion</a:t>
            </a:r>
          </a:p>
        </p:txBody>
      </p:sp>
      <p:pic>
        <p:nvPicPr>
          <p:cNvPr id="212" name="image4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686" y="3149600"/>
            <a:ext cx="6743701" cy="3708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Parallelization (OpenMP + MPI)</a:t>
            </a:r>
          </a:p>
        </p:txBody>
      </p:sp>
      <p:sp>
        <p:nvSpPr>
          <p:cNvPr id="217" name="Shape 217"/>
          <p:cNvSpPr>
            <a:spLocks noGrp="1"/>
          </p:cNvSpPr>
          <p:nvPr>
            <p:ph type="body" sz="half" idx="1"/>
          </p:nvPr>
        </p:nvSpPr>
        <p:spPr>
          <a:xfrm>
            <a:off x="677333" y="1930399"/>
            <a:ext cx="8596670" cy="3880774"/>
          </a:xfrm>
          <a:prstGeom prst="rect">
            <a:avLst/>
          </a:prstGeom>
        </p:spPr>
        <p:txBody>
          <a:bodyPr/>
          <a:lstStyle/>
          <a:p>
            <a:pPr marL="342899" indent="-342899">
              <a:defRPr sz="2200"/>
            </a:pPr>
            <a:r>
              <a:t>Dijkstra algorithm runs in parallel for the set of exit nodes (OpenMP)</a:t>
            </a:r>
            <a:endParaRPr sz="2000"/>
          </a:p>
          <a:p>
            <a:pPr marL="342899" indent="-342899">
              <a:defRPr sz="2200"/>
            </a:pPr>
            <a:r>
              <a:t>Simulated Annealing (SA): (With communication)</a:t>
            </a:r>
            <a:endParaRPr sz="2000"/>
          </a:p>
          <a:p>
            <a:pPr marL="342899" indent="-342899">
              <a:defRPr sz="2200"/>
            </a:pPr>
            <a:r>
              <a:t>Several instances (= #cores) of SA algorithm in parallel with different initial configurations.</a:t>
            </a:r>
            <a:endParaRPr sz="2000"/>
          </a:p>
          <a:p>
            <a:pPr marL="342899" indent="-342899">
              <a:defRPr sz="2200"/>
            </a:pPr>
            <a:r>
              <a:t>Communication (MPI) of best configuration at each temperature.</a:t>
            </a:r>
            <a:endParaRPr sz="2000"/>
          </a:p>
          <a:p>
            <a:pPr marL="342899" indent="-342899">
              <a:defRPr sz="2200"/>
            </a:pPr>
            <a:r>
              <a:t>Result: Best configuration (lowest cost)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Comparison algorithm, APSP</a:t>
            </a:r>
          </a:p>
        </p:txBody>
      </p:sp>
      <p:sp>
        <p:nvSpPr>
          <p:cNvPr id="222" name="Shape 222"/>
          <p:cNvSpPr>
            <a:spLocks noGrp="1"/>
          </p:cNvSpPr>
          <p:nvPr>
            <p:ph type="body" sz="half" idx="1"/>
          </p:nvPr>
        </p:nvSpPr>
        <p:spPr>
          <a:xfrm>
            <a:off x="380619" y="1400896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defRPr sz="2200"/>
            </a:pPr>
            <a:r>
              <a:t>Benchmarked tropical semi-ring APSP against Dijkstra</a:t>
            </a:r>
          </a:p>
          <a:p>
            <a:pPr>
              <a:defRPr sz="2200"/>
            </a:pPr>
            <a:r>
              <a:t>Fastest parallel APSP implementation was slower than serial Dijkstra</a:t>
            </a:r>
          </a:p>
          <a:p>
            <a:pPr>
              <a:defRPr sz="2200"/>
            </a:pPr>
            <a:r>
              <a:t>Why? Complexity is asymptotically higher:</a:t>
            </a:r>
          </a:p>
          <a:p>
            <a:pPr marL="742950" lvl="1" indent="-285750">
              <a:defRPr sz="2200"/>
            </a:pPr>
            <a:r>
              <a:t>APSP tropical: O(N</a:t>
            </a:r>
            <a:r>
              <a:rPr baseline="30000"/>
              <a:t>3</a:t>
            </a:r>
            <a:r>
              <a:t>)</a:t>
            </a:r>
            <a:endParaRPr sz="1600"/>
          </a:p>
          <a:p>
            <a:pPr marL="742950" lvl="1" indent="-285750">
              <a:defRPr sz="2200"/>
            </a:pPr>
            <a:r>
              <a:t>Floyd Warshall: O(N</a:t>
            </a:r>
            <a:r>
              <a:rPr baseline="30000"/>
              <a:t>3</a:t>
            </a:r>
            <a:r>
              <a:t>)</a:t>
            </a:r>
          </a:p>
          <a:p>
            <a:pPr marL="742950" lvl="1" indent="-285750">
              <a:defRPr sz="2200"/>
            </a:pPr>
            <a:r>
              <a:t>Dijkstra : O(k*N*log(N)) where k = #exits</a:t>
            </a:r>
          </a:p>
          <a:p>
            <a:pPr marL="742950" lvl="1" indent="-285750">
              <a:defRPr sz="2200"/>
            </a:pPr>
            <a:r>
              <a:t>APSP  finds shortest paths to                                             ALL pairs of nodes.</a:t>
            </a:r>
          </a:p>
        </p:txBody>
      </p:sp>
      <p:pic>
        <p:nvPicPr>
          <p:cNvPr id="223" name="image5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32315" y="2951545"/>
            <a:ext cx="5859685" cy="39064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>
            <a:lvl1pPr>
              <a:defRPr sz="2900"/>
            </a:lvl1pPr>
          </a:lstStyle>
          <a:p>
            <a:r>
              <a:rPr dirty="0" smtClean="0"/>
              <a:t>Speedup-Dijkstra</a:t>
            </a:r>
            <a:r>
              <a:rPr lang="en-US" dirty="0" smtClean="0"/>
              <a:t> </a:t>
            </a:r>
            <a:r>
              <a:rPr dirty="0" smtClean="0"/>
              <a:t>(</a:t>
            </a:r>
            <a:r>
              <a:rPr dirty="0"/>
              <a:t>5000 nodes)</a:t>
            </a:r>
          </a:p>
        </p:txBody>
      </p:sp>
      <p:pic>
        <p:nvPicPr>
          <p:cNvPr id="228" name="image7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72102" y="1791485"/>
            <a:ext cx="6211753" cy="41411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image8.t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63772" y="-1549"/>
            <a:ext cx="5141302" cy="342753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image9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44928" y="3425101"/>
            <a:ext cx="5250505" cy="35003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Simulated Annealing (MPI)</a:t>
            </a:r>
          </a:p>
        </p:txBody>
      </p:sp>
      <p:pic>
        <p:nvPicPr>
          <p:cNvPr id="235" name="MPI_s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5600" y="1733834"/>
            <a:ext cx="5735527" cy="38236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SA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24550" y="1859962"/>
            <a:ext cx="5611107" cy="374073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677333" y="1675297"/>
            <a:ext cx="37596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l-GR" dirty="0" smtClean="0"/>
              <a:t>μ</a:t>
            </a:r>
            <a:r>
              <a:rPr lang="en-US" dirty="0"/>
              <a:t>s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0000FF"/>
      </a:hlink>
      <a:folHlink>
        <a:srgbClr val="FF00FF"/>
      </a:folHlink>
    </a:clrScheme>
    <a:fontScheme name="Face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0000FF"/>
      </a:hlink>
      <a:folHlink>
        <a:srgbClr val="FF00FF"/>
      </a:folHlink>
    </a:clrScheme>
    <a:fontScheme name="Face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360</Words>
  <Application>Microsoft Macintosh PowerPoint</Application>
  <PresentationFormat>Widescreen</PresentationFormat>
  <Paragraphs>72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Trebuchet MS</vt:lpstr>
      <vt:lpstr>Wingdings 3</vt:lpstr>
      <vt:lpstr>Arial</vt:lpstr>
      <vt:lpstr>Facet</vt:lpstr>
      <vt:lpstr>Building  evacuation strategies</vt:lpstr>
      <vt:lpstr>Motivation</vt:lpstr>
      <vt:lpstr>Problem conversion</vt:lpstr>
      <vt:lpstr>Approach using Dijkstra’s algorithm</vt:lpstr>
      <vt:lpstr>Simulated annealing</vt:lpstr>
      <vt:lpstr>Parallelization (OpenMP + MPI)</vt:lpstr>
      <vt:lpstr>Comparison algorithm, APSP</vt:lpstr>
      <vt:lpstr>Speedup-Dijkstra (5000 nodes)</vt:lpstr>
      <vt:lpstr>Simulated Annealing (MPI)</vt:lpstr>
      <vt:lpstr>Challenges encountered…</vt:lpstr>
      <vt:lpstr>Visualization</vt:lpstr>
      <vt:lpstr>Conclusions / Lessons Learned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 evacuation strategies</dc:title>
  <cp:lastModifiedBy>Microsoft Office User</cp:lastModifiedBy>
  <cp:revision>5</cp:revision>
  <dcterms:modified xsi:type="dcterms:W3CDTF">2017-05-02T19:05:31Z</dcterms:modified>
</cp:coreProperties>
</file>